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559" autoAdjust="0"/>
    <p:restoredTop sz="94660"/>
  </p:normalViewPr>
  <p:slideViewPr>
    <p:cSldViewPr snapToGrid="0">
      <p:cViewPr varScale="1">
        <p:scale>
          <a:sx n="86" d="100"/>
          <a:sy n="86" d="100"/>
        </p:scale>
        <p:origin x="81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A55BC9-021D-4DF7-90DF-7A09DB713B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1531A04-C62D-4F62-9C70-AA94AA6C72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F33FCD2-830B-41E7-9CE0-E782FA5CF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25E00-7FBD-4648-A82B-8E5548B1221B}" type="datetimeFigureOut">
              <a:rPr lang="es-CO" smtClean="0"/>
              <a:t>19/08/2020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EC219DA-6678-44F7-AA68-675F9F891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4FC1A7E-F2BD-43E9-AF22-1B35504E6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0D89-5DD1-42B5-9751-C3C6588AE1C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15708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F8F36B-416C-4260-99DF-DA337CA9B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E98C544-6E59-40FA-B073-DCB06ECC38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531FE22-E6CD-46C4-B8C2-D48390542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25E00-7FBD-4648-A82B-8E5548B1221B}" type="datetimeFigureOut">
              <a:rPr lang="es-CO" smtClean="0"/>
              <a:t>19/08/2020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8E3FD7D-DD5C-4869-B785-3CCD44305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371210A-9B7F-47EF-9121-75EEF58B9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0D89-5DD1-42B5-9751-C3C6588AE1C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09276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6720553-B6CA-47B7-817A-8491FA3B5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D599814-7655-434C-927B-CCF2400E30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1856601-1698-4D3A-999E-3623C2091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25E00-7FBD-4648-A82B-8E5548B1221B}" type="datetimeFigureOut">
              <a:rPr lang="es-CO" smtClean="0"/>
              <a:t>19/08/2020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B5EF88-7705-4E66-8813-4DC195AB9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183616-74C6-4080-9799-F54790936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0D89-5DD1-42B5-9751-C3C6588AE1C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5416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1357F7-996B-477F-9AFB-CE0C90192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2B9A698-2C44-43CF-85B9-C59C327308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1BCDA55-2B8B-46DA-AA75-404D15A30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25E00-7FBD-4648-A82B-8E5548B1221B}" type="datetimeFigureOut">
              <a:rPr lang="es-CO" smtClean="0"/>
              <a:t>19/08/2020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2BF011A-23A6-475C-9B98-F65167F62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3FEB316-ADD2-4BFC-A363-CFF36503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0D89-5DD1-42B5-9751-C3C6588AE1C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23373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82E100-9E98-465D-83E5-688AA4CB2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908F405-15DE-4F4E-813E-56AB7F8C25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DED1C72-0E47-43E1-BC4A-324CA635A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25E00-7FBD-4648-A82B-8E5548B1221B}" type="datetimeFigureOut">
              <a:rPr lang="es-CO" smtClean="0"/>
              <a:t>19/08/2020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3F89DC9-E1C6-45F0-ADB1-0FD4CA846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F458C5-59B7-4B60-864D-1DB0197D9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0D89-5DD1-42B5-9751-C3C6588AE1C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31146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83A8DE-BB39-4B68-9FBE-F04A5280D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0E62710-EB51-47BD-B6BE-A3FE85214C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A976823-AFF1-4C23-96E6-F043A3C4BE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871753E-059B-4805-8088-D41E7D03B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25E00-7FBD-4648-A82B-8E5548B1221B}" type="datetimeFigureOut">
              <a:rPr lang="es-CO" smtClean="0"/>
              <a:t>19/08/2020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BC6CA46-44B6-42F2-B3CA-17769BC0A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5746F94-32FC-473A-9B54-E7AC0F692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0D89-5DD1-42B5-9751-C3C6588AE1C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63933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EC0F4B-A40C-4006-96E6-4D654C14E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3745F12-0EBE-4E53-8F64-DF097DA715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8086FBF-C481-44D0-9C96-D7090363F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64B9E90-5666-4643-92EA-968ADD19B7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4BCC2AE-6E2D-40B6-9789-4C5B5D2ABC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FFE4C82-88F3-4C2F-9A8A-545C865B5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25E00-7FBD-4648-A82B-8E5548B1221B}" type="datetimeFigureOut">
              <a:rPr lang="es-CO" smtClean="0"/>
              <a:t>19/08/2020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952CFA0-0D8B-4062-8642-6C495939A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E84A1E-0106-4E49-9190-E5790F132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0D89-5DD1-42B5-9751-C3C6588AE1C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87268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A066AE-A876-4B1F-8F6D-E7C0393C4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4DECEAE-F4D3-44C6-84B4-9F1540FC6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25E00-7FBD-4648-A82B-8E5548B1221B}" type="datetimeFigureOut">
              <a:rPr lang="es-CO" smtClean="0"/>
              <a:t>19/08/2020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523AEA1-0424-4D22-8280-9D766A73D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69C9567-CA3C-47F2-BC23-15A88F9C2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0D89-5DD1-42B5-9751-C3C6588AE1C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37506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B4CB1E6-FA16-4744-8FE9-B93AB62FB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25E00-7FBD-4648-A82B-8E5548B1221B}" type="datetimeFigureOut">
              <a:rPr lang="es-CO" smtClean="0"/>
              <a:t>19/08/2020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8889C0D-C29B-4049-8659-E51FA9CF7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3812A4A-A940-4D3C-9DF8-73A0CC6E8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0D89-5DD1-42B5-9751-C3C6588AE1C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98459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A2FA62-B063-4127-8F20-5C337018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953BE41-96AA-42FA-A771-1F4362857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330D844-8DE4-423F-B5BC-EE5D2655EB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53FCAD-0F00-4BCB-B063-1856DD2E7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25E00-7FBD-4648-A82B-8E5548B1221B}" type="datetimeFigureOut">
              <a:rPr lang="es-CO" smtClean="0"/>
              <a:t>19/08/2020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5658482-E237-44F1-8797-7EC32BCEE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F907B8E-8813-4A51-A522-97C2994DB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0D89-5DD1-42B5-9751-C3C6588AE1C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97441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1813C8-6F36-4376-8BF4-79A90B041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8399DBD-8D18-480F-B7B6-EBB0D1AE9C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142E25F-7E50-448E-91FC-BC9A0E9FA9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70B7B8A-0949-4DE8-966C-2652EE4E1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25E00-7FBD-4648-A82B-8E5548B1221B}" type="datetimeFigureOut">
              <a:rPr lang="es-CO" smtClean="0"/>
              <a:t>19/08/2020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3697AC1-BEEB-4025-8CE1-D1CED783F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A9316DE-8123-4553-B374-8399292C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0D89-5DD1-42B5-9751-C3C6588AE1C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75024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FF2DA90-CD1C-4CB6-B2AC-DCD3439D5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81A13B1-77C6-486B-B2C0-FADE830430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422FE77-81C7-40F7-BD02-529332CB87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325E00-7FBD-4648-A82B-8E5548B1221B}" type="datetimeFigureOut">
              <a:rPr lang="es-CO" smtClean="0"/>
              <a:t>19/08/2020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199C62A-0E84-4352-BAB8-24676A8704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6495160-FAEA-4EFC-9D42-2C97ED8703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B50D89-5DD1-42B5-9751-C3C6588AE1C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44906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17" Type="http://schemas.openxmlformats.org/officeDocument/2006/relationships/image" Target="../media/image19.svg"/><Relationship Id="rId2" Type="http://schemas.openxmlformats.org/officeDocument/2006/relationships/image" Target="../media/image1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19" Type="http://schemas.openxmlformats.org/officeDocument/2006/relationships/image" Target="../media/image21.sv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A3F0F306-F800-48C8-99BC-086890CAB8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58"/>
            <a:ext cx="12192000" cy="6862916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1A855D9B-0084-4638-81E5-02223B8599A1}"/>
              </a:ext>
            </a:extLst>
          </p:cNvPr>
          <p:cNvSpPr txBox="1">
            <a:spLocks/>
          </p:cNvSpPr>
          <p:nvPr/>
        </p:nvSpPr>
        <p:spPr>
          <a:xfrm>
            <a:off x="5910991" y="2626104"/>
            <a:ext cx="5820697" cy="104206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5200" b="1" dirty="0">
                <a:solidFill>
                  <a:srgbClr val="135A8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ERP - Módulo SCM</a:t>
            </a:r>
          </a:p>
        </p:txBody>
      </p:sp>
      <p:sp>
        <p:nvSpPr>
          <p:cNvPr id="14" name="Subtítulo 2">
            <a:extLst>
              <a:ext uri="{FF2B5EF4-FFF2-40B4-BE49-F238E27FC236}">
                <a16:creationId xmlns:a16="http://schemas.microsoft.com/office/drawing/2014/main" id="{F9902209-7149-4D97-ACD2-ACC674425F33}"/>
              </a:ext>
            </a:extLst>
          </p:cNvPr>
          <p:cNvSpPr txBox="1">
            <a:spLocks/>
          </p:cNvSpPr>
          <p:nvPr/>
        </p:nvSpPr>
        <p:spPr>
          <a:xfrm>
            <a:off x="5910991" y="3622293"/>
            <a:ext cx="6066502" cy="576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CO" sz="3000" dirty="0">
                <a:solidFill>
                  <a:srgbClr val="135A8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Gestión de tu logística</a:t>
            </a:r>
          </a:p>
        </p:txBody>
      </p:sp>
      <p:pic>
        <p:nvPicPr>
          <p:cNvPr id="3" name="Imagen 2" descr="Imagen que contiene camioneta, edificio, transporte, pequeño&#10;&#10;Descripción generada automáticamente">
            <a:extLst>
              <a:ext uri="{FF2B5EF4-FFF2-40B4-BE49-F238E27FC236}">
                <a16:creationId xmlns:a16="http://schemas.microsoft.com/office/drawing/2014/main" id="{CBB4E516-6C90-4CC4-AB2D-828F5CEB07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9" t="-72" r="31079" b="72"/>
          <a:stretch/>
        </p:blipFill>
        <p:spPr>
          <a:xfrm>
            <a:off x="0" y="0"/>
            <a:ext cx="5696484" cy="6858000"/>
          </a:xfrm>
          <a:prstGeom prst="rect">
            <a:avLst/>
          </a:prstGeom>
        </p:spPr>
      </p:pic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28706102-E6F6-4C77-BDC5-7891BB1A2A99}"/>
              </a:ext>
            </a:extLst>
          </p:cNvPr>
          <p:cNvCxnSpPr/>
          <p:nvPr/>
        </p:nvCxnSpPr>
        <p:spPr>
          <a:xfrm>
            <a:off x="5960151" y="3599346"/>
            <a:ext cx="5692877" cy="0"/>
          </a:xfrm>
          <a:prstGeom prst="line">
            <a:avLst/>
          </a:prstGeom>
          <a:ln>
            <a:solidFill>
              <a:srgbClr val="135A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áfico 15">
            <a:extLst>
              <a:ext uri="{FF2B5EF4-FFF2-40B4-BE49-F238E27FC236}">
                <a16:creationId xmlns:a16="http://schemas.microsoft.com/office/drawing/2014/main" id="{FBF8EA41-0721-4D74-8C01-CCBC5D481E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99241" y="766302"/>
            <a:ext cx="3192759" cy="84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163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9D8F01C-E3F1-4138-90BF-C0F0CB59DC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58"/>
            <a:ext cx="12192000" cy="686291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8C72F9D-E4AB-4476-A821-FA5CC4B0BB1A}"/>
              </a:ext>
            </a:extLst>
          </p:cNvPr>
          <p:cNvSpPr txBox="1"/>
          <p:nvPr/>
        </p:nvSpPr>
        <p:spPr>
          <a:xfrm>
            <a:off x="2113980" y="279043"/>
            <a:ext cx="79640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La inclusión de un </a:t>
            </a:r>
            <a:r>
              <a:rPr lang="es-MX" sz="2400" b="1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sistema de cadena de abastecimiento</a:t>
            </a:r>
          </a:p>
          <a:p>
            <a:pPr algn="ctr"/>
            <a:r>
              <a:rPr lang="es-MX" sz="2400" b="1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 distribución, </a:t>
            </a:r>
            <a:r>
              <a:rPr lang="es-MX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 brindará múltiples </a:t>
            </a:r>
            <a:r>
              <a:rPr lang="es-MX" sz="2400" b="1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beneficios:</a:t>
            </a:r>
            <a:endParaRPr lang="es-CO" sz="2400" b="1" dirty="0">
              <a:solidFill>
                <a:schemeClr val="bg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561E913-FC12-4438-A841-C66D776819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1540"/>
            <a:ext cx="12192000" cy="1263892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26DE2C06-F7F2-4649-BAEF-9F8FCC102A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9567" y="1615736"/>
            <a:ext cx="9892866" cy="86495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0271D9D6-F727-4139-BB8D-9481711A96A2}"/>
              </a:ext>
            </a:extLst>
          </p:cNvPr>
          <p:cNvSpPr txBox="1"/>
          <p:nvPr/>
        </p:nvSpPr>
        <p:spPr>
          <a:xfrm>
            <a:off x="3340277" y="2795558"/>
            <a:ext cx="5511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La cadena de suministro </a:t>
            </a:r>
            <a:r>
              <a:rPr lang="es-CO" b="1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SCM de </a:t>
            </a:r>
            <a:r>
              <a:rPr lang="es-CO" b="1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OasisCom</a:t>
            </a:r>
            <a:r>
              <a:rPr lang="es-CO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permite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F0294532-CBB3-476B-A10A-21CF28BA37AF}"/>
              </a:ext>
            </a:extLst>
          </p:cNvPr>
          <p:cNvSpPr txBox="1"/>
          <p:nvPr/>
        </p:nvSpPr>
        <p:spPr>
          <a:xfrm>
            <a:off x="1914768" y="3495542"/>
            <a:ext cx="1542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Realización a</a:t>
            </a:r>
          </a:p>
          <a:p>
            <a:r>
              <a:rPr lang="es-CO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menor costo.</a:t>
            </a:r>
          </a:p>
        </p:txBody>
      </p:sp>
      <p:pic>
        <p:nvPicPr>
          <p:cNvPr id="20" name="Gráfico 19">
            <a:extLst>
              <a:ext uri="{FF2B5EF4-FFF2-40B4-BE49-F238E27FC236}">
                <a16:creationId xmlns:a16="http://schemas.microsoft.com/office/drawing/2014/main" id="{5789F0C5-999A-430B-A78A-62C48C9D49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8095" y="3448448"/>
            <a:ext cx="765201" cy="740517"/>
          </a:xfrm>
          <a:prstGeom prst="rect">
            <a:avLst/>
          </a:prstGeom>
        </p:spPr>
      </p:pic>
      <p:pic>
        <p:nvPicPr>
          <p:cNvPr id="27" name="Gráfico 26">
            <a:extLst>
              <a:ext uri="{FF2B5EF4-FFF2-40B4-BE49-F238E27FC236}">
                <a16:creationId xmlns:a16="http://schemas.microsoft.com/office/drawing/2014/main" id="{A85120A5-E054-46E6-BCA5-0E5FE74027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42300" y="4576329"/>
            <a:ext cx="636793" cy="742925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58116ADC-1A94-41B0-A18E-688AEA031EF4}"/>
              </a:ext>
            </a:extLst>
          </p:cNvPr>
          <p:cNvSpPr txBox="1"/>
          <p:nvPr/>
        </p:nvSpPr>
        <p:spPr>
          <a:xfrm>
            <a:off x="1914768" y="4763126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Rapidez.</a:t>
            </a:r>
          </a:p>
        </p:txBody>
      </p:sp>
      <p:pic>
        <p:nvPicPr>
          <p:cNvPr id="29" name="Gráfico 28">
            <a:extLst>
              <a:ext uri="{FF2B5EF4-FFF2-40B4-BE49-F238E27FC236}">
                <a16:creationId xmlns:a16="http://schemas.microsoft.com/office/drawing/2014/main" id="{6B0126EA-D243-44A0-A984-4686CC5C50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01688" y="5641519"/>
            <a:ext cx="1013080" cy="742925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0E443090-48F3-470F-9ED6-BDB32B9CD5D6}"/>
              </a:ext>
            </a:extLst>
          </p:cNvPr>
          <p:cNvSpPr txBox="1"/>
          <p:nvPr/>
        </p:nvSpPr>
        <p:spPr>
          <a:xfrm>
            <a:off x="1914768" y="5689817"/>
            <a:ext cx="18501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Diferenciarse de</a:t>
            </a:r>
          </a:p>
          <a:p>
            <a:r>
              <a:rPr lang="es-CO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la competencia.</a:t>
            </a:r>
          </a:p>
        </p:txBody>
      </p:sp>
      <p:grpSp>
        <p:nvGrpSpPr>
          <p:cNvPr id="39" name="Grupo 38">
            <a:extLst>
              <a:ext uri="{FF2B5EF4-FFF2-40B4-BE49-F238E27FC236}">
                <a16:creationId xmlns:a16="http://schemas.microsoft.com/office/drawing/2014/main" id="{8EC9209A-99B9-4C99-B041-68209875B95A}"/>
              </a:ext>
            </a:extLst>
          </p:cNvPr>
          <p:cNvGrpSpPr/>
          <p:nvPr/>
        </p:nvGrpSpPr>
        <p:grpSpPr>
          <a:xfrm>
            <a:off x="4646074" y="3491621"/>
            <a:ext cx="2899853" cy="2796926"/>
            <a:chOff x="4628367" y="3491621"/>
            <a:chExt cx="2899853" cy="2796926"/>
          </a:xfrm>
        </p:grpSpPr>
        <p:pic>
          <p:nvPicPr>
            <p:cNvPr id="31" name="Gráfico 30">
              <a:extLst>
                <a:ext uri="{FF2B5EF4-FFF2-40B4-BE49-F238E27FC236}">
                  <a16:creationId xmlns:a16="http://schemas.microsoft.com/office/drawing/2014/main" id="{DC8E2869-424D-425C-8085-4A27807A7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687802" y="3531221"/>
              <a:ext cx="646331" cy="646331"/>
            </a:xfrm>
            <a:prstGeom prst="rect">
              <a:avLst/>
            </a:prstGeom>
          </p:spPr>
        </p:pic>
        <p:sp>
          <p:nvSpPr>
            <p:cNvPr id="32" name="CuadroTexto 31">
              <a:extLst>
                <a:ext uri="{FF2B5EF4-FFF2-40B4-BE49-F238E27FC236}">
                  <a16:creationId xmlns:a16="http://schemas.microsoft.com/office/drawing/2014/main" id="{187516AA-A8E9-4432-B8EB-33505D399E7B}"/>
                </a:ext>
              </a:extLst>
            </p:cNvPr>
            <p:cNvSpPr txBox="1"/>
            <p:nvPr/>
          </p:nvSpPr>
          <p:spPr>
            <a:xfrm>
              <a:off x="5697270" y="4439960"/>
              <a:ext cx="183095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dirty="0">
                  <a:solidFill>
                    <a:schemeClr val="bg2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Agregar valor </a:t>
              </a:r>
            </a:p>
            <a:p>
              <a:r>
                <a:rPr lang="es-MX" dirty="0">
                  <a:solidFill>
                    <a:schemeClr val="bg2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 los productos </a:t>
              </a:r>
            </a:p>
            <a:p>
              <a:r>
                <a:rPr lang="es-MX" dirty="0">
                  <a:solidFill>
                    <a:schemeClr val="bg2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y servicios.</a:t>
              </a:r>
              <a:endParaRPr lang="es-CO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33" name="Gráfico 32">
              <a:extLst>
                <a:ext uri="{FF2B5EF4-FFF2-40B4-BE49-F238E27FC236}">
                  <a16:creationId xmlns:a16="http://schemas.microsoft.com/office/drawing/2014/main" id="{EBDBCDC5-144D-4625-906F-9484CA54C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4687802" y="4543883"/>
              <a:ext cx="646331" cy="646331"/>
            </a:xfrm>
            <a:prstGeom prst="rect">
              <a:avLst/>
            </a:prstGeom>
          </p:spPr>
        </p:pic>
        <p:sp>
          <p:nvSpPr>
            <p:cNvPr id="34" name="CuadroTexto 33">
              <a:extLst>
                <a:ext uri="{FF2B5EF4-FFF2-40B4-BE49-F238E27FC236}">
                  <a16:creationId xmlns:a16="http://schemas.microsoft.com/office/drawing/2014/main" id="{29FA1233-0B7D-488D-A504-8D428149D7C8}"/>
                </a:ext>
              </a:extLst>
            </p:cNvPr>
            <p:cNvSpPr txBox="1"/>
            <p:nvPr/>
          </p:nvSpPr>
          <p:spPr>
            <a:xfrm>
              <a:off x="5686504" y="3491621"/>
              <a:ext cx="14863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dirty="0">
                  <a:solidFill>
                    <a:schemeClr val="bg2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Mejora del</a:t>
              </a:r>
            </a:p>
            <a:p>
              <a:r>
                <a:rPr lang="es-MX" dirty="0">
                  <a:solidFill>
                    <a:schemeClr val="bg2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flujo de caja.</a:t>
              </a:r>
              <a:endParaRPr lang="es-CO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35" name="Gráfico 34">
              <a:extLst>
                <a:ext uri="{FF2B5EF4-FFF2-40B4-BE49-F238E27FC236}">
                  <a16:creationId xmlns:a16="http://schemas.microsoft.com/office/drawing/2014/main" id="{3E1D5179-06A5-4E9B-B4FA-B1FA3A771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4628367" y="5556545"/>
              <a:ext cx="765200" cy="704789"/>
            </a:xfrm>
            <a:prstGeom prst="rect">
              <a:avLst/>
            </a:prstGeom>
          </p:spPr>
        </p:pic>
        <p:sp>
          <p:nvSpPr>
            <p:cNvPr id="36" name="CuadroTexto 35">
              <a:extLst>
                <a:ext uri="{FF2B5EF4-FFF2-40B4-BE49-F238E27FC236}">
                  <a16:creationId xmlns:a16="http://schemas.microsoft.com/office/drawing/2014/main" id="{B6B0396A-8F03-4922-AC4E-9CBF6B8DCA7C}"/>
                </a:ext>
              </a:extLst>
            </p:cNvPr>
            <p:cNvSpPr txBox="1"/>
            <p:nvPr/>
          </p:nvSpPr>
          <p:spPr>
            <a:xfrm>
              <a:off x="5685368" y="5642216"/>
              <a:ext cx="177644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dirty="0">
                  <a:solidFill>
                    <a:schemeClr val="bg2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Reducción de</a:t>
              </a:r>
            </a:p>
            <a:p>
              <a:r>
                <a:rPr lang="es-MX" dirty="0">
                  <a:solidFill>
                    <a:schemeClr val="bg2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ciclos de venta.</a:t>
              </a:r>
              <a:endParaRPr lang="es-CO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pic>
        <p:nvPicPr>
          <p:cNvPr id="37" name="Gráfico 36">
            <a:extLst>
              <a:ext uri="{FF2B5EF4-FFF2-40B4-BE49-F238E27FC236}">
                <a16:creationId xmlns:a16="http://schemas.microsoft.com/office/drawing/2014/main" id="{00AA3E0A-4DE3-44F6-8541-D0B7B8F127B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086521" y="4538540"/>
            <a:ext cx="765201" cy="532314"/>
          </a:xfrm>
          <a:prstGeom prst="rect">
            <a:avLst/>
          </a:prstGeom>
        </p:spPr>
      </p:pic>
      <p:sp>
        <p:nvSpPr>
          <p:cNvPr id="38" name="CuadroTexto 37">
            <a:extLst>
              <a:ext uri="{FF2B5EF4-FFF2-40B4-BE49-F238E27FC236}">
                <a16:creationId xmlns:a16="http://schemas.microsoft.com/office/drawing/2014/main" id="{66408D63-BD12-4764-9400-CB85B956EF9A}"/>
              </a:ext>
            </a:extLst>
          </p:cNvPr>
          <p:cNvSpPr txBox="1"/>
          <p:nvPr/>
        </p:nvSpPr>
        <p:spPr>
          <a:xfrm>
            <a:off x="8944635" y="4296280"/>
            <a:ext cx="30412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Personalizar las consultas,</a:t>
            </a:r>
          </a:p>
          <a:p>
            <a:r>
              <a:rPr lang="es-MX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 acuerdo a la información</a:t>
            </a:r>
          </a:p>
          <a:p>
            <a:r>
              <a:rPr lang="es-MX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que desees visualizar.</a:t>
            </a:r>
            <a:endParaRPr lang="es-CO" dirty="0">
              <a:solidFill>
                <a:schemeClr val="bg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7633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BD267762-F022-43D1-ADA3-2DA0CABE51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11"/>
            <a:ext cx="12192000" cy="686291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BC6290B4-499A-48B9-B5C8-AE297713C48F}"/>
              </a:ext>
            </a:extLst>
          </p:cNvPr>
          <p:cNvSpPr txBox="1"/>
          <p:nvPr/>
        </p:nvSpPr>
        <p:spPr>
          <a:xfrm>
            <a:off x="4482417" y="409713"/>
            <a:ext cx="32271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800" b="1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Cómo lo logramos:</a:t>
            </a:r>
            <a:endParaRPr lang="es-CO" sz="2800" dirty="0">
              <a:solidFill>
                <a:schemeClr val="accent1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1AA4325-09EF-436F-8267-5FBEFB4B397A}"/>
              </a:ext>
            </a:extLst>
          </p:cNvPr>
          <p:cNvSpPr txBox="1"/>
          <p:nvPr/>
        </p:nvSpPr>
        <p:spPr>
          <a:xfrm>
            <a:off x="947154" y="1173934"/>
            <a:ext cx="102976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400" b="1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Haciendo que el modelo operativo tenga un  impacto directo en el modelo</a:t>
            </a:r>
          </a:p>
          <a:p>
            <a:pPr algn="ctr"/>
            <a:r>
              <a:rPr lang="es-MX" sz="2400" b="1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económico, debido a que determina:</a:t>
            </a:r>
            <a:endParaRPr lang="es-CO" sz="2400" dirty="0">
              <a:solidFill>
                <a:schemeClr val="bg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6D0BCEB1-521A-487E-AA09-8E4426532EB4}"/>
              </a:ext>
            </a:extLst>
          </p:cNvPr>
          <p:cNvGrpSpPr/>
          <p:nvPr/>
        </p:nvGrpSpPr>
        <p:grpSpPr>
          <a:xfrm>
            <a:off x="607033" y="2199635"/>
            <a:ext cx="10977934" cy="2314707"/>
            <a:chOff x="576202" y="2072310"/>
            <a:chExt cx="10977934" cy="2314707"/>
          </a:xfrm>
        </p:grpSpPr>
        <p:pic>
          <p:nvPicPr>
            <p:cNvPr id="4" name="Gráfico 3">
              <a:extLst>
                <a:ext uri="{FF2B5EF4-FFF2-40B4-BE49-F238E27FC236}">
                  <a16:creationId xmlns:a16="http://schemas.microsoft.com/office/drawing/2014/main" id="{8A3DE9A7-1E46-4D1C-8822-F2570C9B67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76202" y="2072310"/>
              <a:ext cx="5200947" cy="2314707"/>
            </a:xfrm>
            <a:prstGeom prst="rect">
              <a:avLst/>
            </a:prstGeom>
          </p:spPr>
        </p:pic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F4DED67A-19FE-471B-9FA9-1F85204A9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095999" y="2172327"/>
              <a:ext cx="5458137" cy="2114671"/>
            </a:xfrm>
            <a:prstGeom prst="rect">
              <a:avLst/>
            </a:prstGeom>
          </p:spPr>
        </p:pic>
      </p:grpSp>
      <p:pic>
        <p:nvPicPr>
          <p:cNvPr id="11" name="Gráfico 10">
            <a:extLst>
              <a:ext uri="{FF2B5EF4-FFF2-40B4-BE49-F238E27FC236}">
                <a16:creationId xmlns:a16="http://schemas.microsoft.com/office/drawing/2014/main" id="{203BD0F3-BFB3-43C2-AC25-A987873B23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09759" y="4855360"/>
            <a:ext cx="5772479" cy="131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770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F81784C-A3FD-4CBF-B7C5-D5E4509FF3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Imagen 2" descr="Imagen que contiene refrigerador, tabla, cocina, cuarto&#10;&#10;Descripción generada automáticamente">
            <a:extLst>
              <a:ext uri="{FF2B5EF4-FFF2-40B4-BE49-F238E27FC236}">
                <a16:creationId xmlns:a16="http://schemas.microsoft.com/office/drawing/2014/main" id="{1A097D29-E165-4426-A4F5-97FC9D6CB7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33" r="20"/>
          <a:stretch/>
        </p:blipFill>
        <p:spPr>
          <a:xfrm>
            <a:off x="-1504" y="-59158"/>
            <a:ext cx="12188952" cy="6917157"/>
          </a:xfrm>
          <a:prstGeom prst="rect">
            <a:avLst/>
          </a:prstGeom>
        </p:spPr>
      </p:pic>
      <p:grpSp>
        <p:nvGrpSpPr>
          <p:cNvPr id="14" name="Grupo 13">
            <a:extLst>
              <a:ext uri="{FF2B5EF4-FFF2-40B4-BE49-F238E27FC236}">
                <a16:creationId xmlns:a16="http://schemas.microsoft.com/office/drawing/2014/main" id="{D682FB4B-9CC5-495E-97E1-509A1DB321B3}"/>
              </a:ext>
            </a:extLst>
          </p:cNvPr>
          <p:cNvGrpSpPr/>
          <p:nvPr/>
        </p:nvGrpSpPr>
        <p:grpSpPr>
          <a:xfrm>
            <a:off x="503803" y="2270088"/>
            <a:ext cx="12017146" cy="2549323"/>
            <a:chOff x="422780" y="2103699"/>
            <a:chExt cx="12494567" cy="2650603"/>
          </a:xfrm>
        </p:grpSpPr>
        <p:pic>
          <p:nvPicPr>
            <p:cNvPr id="10" name="Gráfico 9">
              <a:extLst>
                <a:ext uri="{FF2B5EF4-FFF2-40B4-BE49-F238E27FC236}">
                  <a16:creationId xmlns:a16="http://schemas.microsoft.com/office/drawing/2014/main" id="{BF970C94-CC45-4364-B744-F41593C7B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22780" y="2103699"/>
              <a:ext cx="11346440" cy="2650603"/>
            </a:xfrm>
            <a:prstGeom prst="rect">
              <a:avLst/>
            </a:prstGeom>
          </p:spPr>
        </p:pic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0B358BF7-6192-4D2B-9459-28BCC87E3516}"/>
                </a:ext>
              </a:extLst>
            </p:cNvPr>
            <p:cNvSpPr/>
            <p:nvPr/>
          </p:nvSpPr>
          <p:spPr>
            <a:xfrm>
              <a:off x="10308542" y="3969636"/>
              <a:ext cx="2608805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CO" sz="20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- Requisición </a:t>
              </a:r>
            </a:p>
            <a:p>
              <a:r>
                <a:rPr lang="es-CO" sz="20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- Ordenes de compra</a:t>
              </a:r>
            </a:p>
          </p:txBody>
        </p:sp>
      </p:grpSp>
      <p:pic>
        <p:nvPicPr>
          <p:cNvPr id="16" name="Gráfico 15">
            <a:extLst>
              <a:ext uri="{FF2B5EF4-FFF2-40B4-BE49-F238E27FC236}">
                <a16:creationId xmlns:a16="http://schemas.microsoft.com/office/drawing/2014/main" id="{121DF93D-8AA4-4E74-BBD8-6675A1253D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86526" y="5972540"/>
            <a:ext cx="5018948" cy="292199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5D4D50CB-ED54-4D30-9F4E-7F403116EEEC}"/>
              </a:ext>
            </a:extLst>
          </p:cNvPr>
          <p:cNvSpPr txBox="1"/>
          <p:nvPr/>
        </p:nvSpPr>
        <p:spPr>
          <a:xfrm>
            <a:off x="3445040" y="682906"/>
            <a:ext cx="5301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Módulos del producto</a:t>
            </a:r>
          </a:p>
        </p:txBody>
      </p:sp>
    </p:spTree>
    <p:extLst>
      <p:ext uri="{BB962C8B-B14F-4D97-AF65-F5344CB8AC3E}">
        <p14:creationId xmlns:p14="http://schemas.microsoft.com/office/powerpoint/2010/main" val="268097853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110</Words>
  <Application>Microsoft Office PowerPoint</Application>
  <PresentationFormat>Panorámica</PresentationFormat>
  <Paragraphs>26</Paragraphs>
  <Slides>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Roboto</vt:lpstr>
      <vt:lpstr>Tema de Office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ERP - Módulo MRP</dc:title>
  <dc:creator>Maria Fernanda Vargas Garzón</dc:creator>
  <cp:lastModifiedBy>Maria Fernanda Vargas Garzón</cp:lastModifiedBy>
  <cp:revision>22</cp:revision>
  <dcterms:created xsi:type="dcterms:W3CDTF">2020-08-18T16:19:53Z</dcterms:created>
  <dcterms:modified xsi:type="dcterms:W3CDTF">2020-08-19T20:24:34Z</dcterms:modified>
</cp:coreProperties>
</file>